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022BD0-E115-43B8-A7ED-0675F48B1866}">
  <a:tblStyle styleId="{70022BD0-E115-43B8-A7ED-0675F48B18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aleway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6b0e03bd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6b0e03bd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6b0e03bd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6b0e03bd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6b0e03bd7_1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6b0e03bd7_1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6b0e03bd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6b0e03bd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6b0e03bd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6b0e03bd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6b0e03bd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6b0e03bd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6b981f0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6b981f0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6b981f0f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6b981f0f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924450" y="630225"/>
            <a:ext cx="57789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Delitos en CABA y su relaci</a:t>
            </a:r>
            <a:r>
              <a:rPr lang="en"/>
              <a:t>ón con locales bailables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Lara Barreiro, Maximiliano Gandini, Camila Mart</a:t>
            </a:r>
            <a:r>
              <a:rPr lang="en"/>
              <a:t>ínez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0" y="796275"/>
            <a:ext cx="2683873" cy="268387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type="ctrTitle"/>
          </p:nvPr>
        </p:nvSpPr>
        <p:spPr>
          <a:xfrm>
            <a:off x="2806875" y="2762800"/>
            <a:ext cx="57789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¿La actividad de los locales bailables influye en el crimen?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50912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Delitos en CABA en el año 2023</a:t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1350"/>
            <a:ext cx="3572450" cy="350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175" y="1303700"/>
            <a:ext cx="5655823" cy="28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50912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Normalizaci</a:t>
            </a:r>
            <a:r>
              <a:rPr lang="en"/>
              <a:t>ón por área</a:t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25" y="1274975"/>
            <a:ext cx="2988625" cy="317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825" y="1498825"/>
            <a:ext cx="5269226" cy="261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141875" y="164475"/>
            <a:ext cx="7264800" cy="635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Habilitaciones locales bailables - CABA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7868" l="28970" r="29501" t="26997"/>
          <a:stretch/>
        </p:blipFill>
        <p:spPr>
          <a:xfrm>
            <a:off x="367400" y="878176"/>
            <a:ext cx="4204599" cy="370749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2233725" y="1322550"/>
            <a:ext cx="1249200" cy="12492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7" name="Google Shape;97;p16"/>
          <p:cNvCxnSpPr>
            <a:stCxn id="96" idx="0"/>
          </p:cNvCxnSpPr>
          <p:nvPr/>
        </p:nvCxnSpPr>
        <p:spPr>
          <a:xfrm flipH="1" rot="10800000">
            <a:off x="2858325" y="867150"/>
            <a:ext cx="2711400" cy="45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/>
          </a:blip>
          <a:srcRect b="11405" l="34564" r="30981" t="10310"/>
          <a:stretch/>
        </p:blipFill>
        <p:spPr>
          <a:xfrm>
            <a:off x="5599125" y="878175"/>
            <a:ext cx="2266949" cy="289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9" name="Google Shape;99;p16"/>
          <p:cNvCxnSpPr>
            <a:stCxn id="96" idx="3"/>
          </p:cNvCxnSpPr>
          <p:nvPr/>
        </p:nvCxnSpPr>
        <p:spPr>
          <a:xfrm>
            <a:off x="2416666" y="2388809"/>
            <a:ext cx="3153000" cy="140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 txBox="1"/>
          <p:nvPr/>
        </p:nvSpPr>
        <p:spPr>
          <a:xfrm>
            <a:off x="4805475" y="3852275"/>
            <a:ext cx="4144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26,1 % de los locales</a:t>
            </a:r>
            <a:endParaRPr b="1" sz="21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21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bailables </a:t>
            </a:r>
            <a:r>
              <a:rPr b="1" lang="en" sz="21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está en Palermo</a:t>
            </a:r>
            <a:r>
              <a:rPr b="1" lang="en" sz="2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2130875" y="4335225"/>
            <a:ext cx="6877500" cy="80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68275" y="61600"/>
            <a:ext cx="8737800" cy="635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Comparaci</a:t>
            </a:r>
            <a:r>
              <a:rPr lang="en"/>
              <a:t>ón franja horaria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899" y="2779175"/>
            <a:ext cx="5566174" cy="23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50" y="626325"/>
            <a:ext cx="5068336" cy="2152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" name="Google Shape;109;p17"/>
          <p:cNvGraphicFramePr/>
          <p:nvPr/>
        </p:nvGraphicFramePr>
        <p:xfrm>
          <a:off x="5816850" y="68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{70022BD0-E115-43B8-A7ED-0675F48B1866}</a:tableStyleId>
              </a:tblPr>
              <a:tblGrid>
                <a:gridCol w="734750"/>
                <a:gridCol w="986475"/>
                <a:gridCol w="1012025"/>
              </a:tblGrid>
              <a:tr h="5113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DELITOS A LA MADRUGADA (%)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29675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Villa Urquiza</a:t>
                      </a:r>
                      <a:endParaRPr b="1" i="1"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51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Lunes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</a:t>
                      </a: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ábado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Diferencia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0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9.5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16.9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+7.4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0" name="Google Shape;110;p17"/>
          <p:cNvGraphicFramePr/>
          <p:nvPr/>
        </p:nvGraphicFramePr>
        <p:xfrm>
          <a:off x="150325" y="3024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{70022BD0-E115-43B8-A7ED-0675F48B1866}</a:tableStyleId>
              </a:tblPr>
              <a:tblGrid>
                <a:gridCol w="793550"/>
                <a:gridCol w="927675"/>
                <a:gridCol w="1012025"/>
              </a:tblGrid>
              <a:tr h="5113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DELITOS A LA MADRUGADA (%)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29675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6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Palermo</a:t>
                      </a:r>
                      <a:endParaRPr b="1" i="1" sz="16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51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Lunes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Sábado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Diferencia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0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13.5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29.7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+16.2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11" name="Google Shape;111;p17"/>
          <p:cNvCxnSpPr>
            <a:stCxn id="108" idx="3"/>
          </p:cNvCxnSpPr>
          <p:nvPr/>
        </p:nvCxnSpPr>
        <p:spPr>
          <a:xfrm>
            <a:off x="5306486" y="1702750"/>
            <a:ext cx="483600" cy="178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" name="Google Shape;112;p17"/>
          <p:cNvCxnSpPr>
            <a:stCxn id="107" idx="1"/>
          </p:cNvCxnSpPr>
          <p:nvPr/>
        </p:nvCxnSpPr>
        <p:spPr>
          <a:xfrm flipH="1">
            <a:off x="2909899" y="3961337"/>
            <a:ext cx="330000" cy="109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694175" y="91000"/>
            <a:ext cx="34059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K means: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1905" l="3305" r="9926" t="5122"/>
          <a:stretch/>
        </p:blipFill>
        <p:spPr>
          <a:xfrm>
            <a:off x="3863773" y="0"/>
            <a:ext cx="52802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61650" y="661325"/>
            <a:ext cx="3776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Sábados/Domingos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Franja Horaria: 23 hs - 9 hs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Filtrado por delito == ‘Robo’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0"/>
            <a:ext cx="3938350" cy="2561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4217675" y="4629150"/>
            <a:ext cx="382200" cy="41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0" y="910050"/>
            <a:ext cx="4199749" cy="40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899" y="769838"/>
            <a:ext cx="4639450" cy="421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401625" y="5465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676000" y="1263825"/>
            <a:ext cx="81120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Observamos  una influencia de la actividad nocturna en el crimen. En particular en los barrios con más locales bailables.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Encontramos que los robos disminuyen pronunciadamente con la distancia a los locales bailables.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Observamos que nuestro modelo muestra coincidencias entre las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áreas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con más locales bailables y las que tienen mayor cantidad de delitos durante la noche.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317" y="0"/>
            <a:ext cx="52587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B9A59E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